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8" r:id="rId1"/>
  </p:sldMasterIdLst>
  <p:notesMasterIdLst>
    <p:notesMasterId r:id="rId24"/>
  </p:notesMasterIdLst>
  <p:sldIdLst>
    <p:sldId id="336" r:id="rId2"/>
    <p:sldId id="558" r:id="rId3"/>
    <p:sldId id="335" r:id="rId4"/>
    <p:sldId id="554" r:id="rId5"/>
    <p:sldId id="439" r:id="rId6"/>
    <p:sldId id="516" r:id="rId7"/>
    <p:sldId id="440" r:id="rId8"/>
    <p:sldId id="511" r:id="rId9"/>
    <p:sldId id="514" r:id="rId10"/>
    <p:sldId id="523" r:id="rId11"/>
    <p:sldId id="520" r:id="rId12"/>
    <p:sldId id="521" r:id="rId13"/>
    <p:sldId id="518" r:id="rId14"/>
    <p:sldId id="525" r:id="rId15"/>
    <p:sldId id="527" r:id="rId16"/>
    <p:sldId id="529" r:id="rId17"/>
    <p:sldId id="531" r:id="rId18"/>
    <p:sldId id="512" r:id="rId19"/>
    <p:sldId id="545" r:id="rId20"/>
    <p:sldId id="556" r:id="rId21"/>
    <p:sldId id="559" r:id="rId22"/>
    <p:sldId id="557" r:id="rId2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hn David N. Dionisio" initials="JD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693F"/>
    <a:srgbClr val="05CDDA"/>
    <a:srgbClr val="9C9C9C"/>
    <a:srgbClr val="C51789"/>
    <a:srgbClr val="F9238E"/>
    <a:srgbClr val="FA54A7"/>
    <a:srgbClr val="E38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7480" autoAdjust="0"/>
    <p:restoredTop sz="94151" autoAdjust="0"/>
  </p:normalViewPr>
  <p:slideViewPr>
    <p:cSldViewPr snapToGrid="0" snapToObjects="1">
      <p:cViewPr varScale="1">
        <p:scale>
          <a:sx n="106" d="100"/>
          <a:sy n="106" d="100"/>
        </p:scale>
        <p:origin x="246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39F3F-B769-4086-9379-2E97F0DE416C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1EC1C-5ADC-44AF-BC95-94CFA2649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9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7/5/2020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7/5/2020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7/5/2020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7/5/2020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7/5/2020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1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gif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588956" cy="1927225"/>
          </a:xfrm>
        </p:spPr>
        <p:txBody>
          <a:bodyPr>
            <a:noAutofit/>
          </a:bodyPr>
          <a:lstStyle/>
          <a:p>
            <a:r>
              <a:rPr lang="en-US" sz="3200" b="1" cap="none" smtClean="0">
                <a:latin typeface="+mn-lt"/>
              </a:rPr>
              <a:t>New features for GRNsight: </a:t>
            </a:r>
            <a:br>
              <a:rPr lang="en-US" sz="3200" b="1" cap="none" smtClean="0">
                <a:latin typeface="+mn-lt"/>
              </a:rPr>
            </a:br>
            <a:r>
              <a:rPr lang="en-US" sz="3200" b="1" cap="none" smtClean="0">
                <a:latin typeface="+mn-lt"/>
              </a:rPr>
              <a:t>a web application for visualizing</a:t>
            </a:r>
            <a:br>
              <a:rPr lang="en-US" sz="3200" b="1" cap="none" smtClean="0">
                <a:latin typeface="+mn-lt"/>
              </a:rPr>
            </a:br>
            <a:r>
              <a:rPr lang="en-US" sz="3200" b="1" cap="none" smtClean="0">
                <a:latin typeface="+mn-lt"/>
              </a:rPr>
              <a:t>models of small- to medium-scale </a:t>
            </a:r>
            <a:br>
              <a:rPr lang="en-US" sz="3200" b="1" cap="none" smtClean="0">
                <a:latin typeface="+mn-lt"/>
              </a:rPr>
            </a:br>
            <a:r>
              <a:rPr lang="en-US" sz="3200" b="1" cap="none" smtClean="0">
                <a:latin typeface="+mn-lt"/>
              </a:rPr>
              <a:t>gene regulatory networks</a:t>
            </a:r>
            <a:endParaRPr lang="en-US" sz="3200" b="1" cap="none" dirty="0">
              <a:latin typeface="+mn-lt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42805" y="3781355"/>
            <a:ext cx="6553200" cy="2306830"/>
          </a:xfrm>
        </p:spPr>
        <p:txBody>
          <a:bodyPr>
            <a:noAutofit/>
          </a:bodyPr>
          <a:lstStyle/>
          <a:p>
            <a:r>
              <a:rPr lang="en-US" b="1" dirty="0" err="1" smtClean="0"/>
              <a:t>Kam</a:t>
            </a:r>
            <a:r>
              <a:rPr lang="en-US" b="1" dirty="0" smtClean="0"/>
              <a:t> D. </a:t>
            </a:r>
            <a:r>
              <a:rPr lang="en-US" b="1" dirty="0" err="1" smtClean="0"/>
              <a:t>Dahlquist</a:t>
            </a:r>
            <a:r>
              <a:rPr lang="en-US" b="1" dirty="0" smtClean="0"/>
              <a:t>, Ph.D.</a:t>
            </a:r>
          </a:p>
          <a:p>
            <a:r>
              <a:rPr lang="en-US" b="1" dirty="0" smtClean="0"/>
              <a:t>Department of Biology</a:t>
            </a:r>
          </a:p>
          <a:p>
            <a:r>
              <a:rPr lang="en-US" b="1" dirty="0" smtClean="0"/>
              <a:t>Loyola </a:t>
            </a:r>
            <a:r>
              <a:rPr lang="en-US" b="1" smtClean="0"/>
              <a:t>Marymount University</a:t>
            </a:r>
            <a:endParaRPr lang="en-US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42805" y="5786451"/>
            <a:ext cx="4634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Bioinformatics Community Conference</a:t>
            </a:r>
            <a:endParaRPr lang="en-US" b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Bioinformatics Open Source Conference</a:t>
            </a:r>
            <a:endParaRPr lang="en-US" b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July 19-22, 2020</a:t>
            </a:r>
            <a:endParaRPr lang="en-US" b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65" y="5488875"/>
            <a:ext cx="3782085" cy="13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981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Version 1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5473037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Edge Thicknesses are Normalized to the Largest Magnitude Weight Value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9192" y="1998077"/>
            <a:ext cx="286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/>
              <a:t>Normalization Factor = 5.21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79539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1607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New in Version 2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3" y="291859"/>
            <a:ext cx="8170970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And Can Be Modified to Allow Fair Visual Comparison between Different Graphs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9192" y="1998077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/>
              <a:t>Normalization Factor = 10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6336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1607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New in Version 2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8216237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And Can Be Modified to Allow Fair Visual Comparison between Different Graphs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9192" y="1998077"/>
            <a:ext cx="2805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/>
              <a:t>Normalization Factor =  2.5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15970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981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Version 1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857873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Edges with Normalized Weight Values within 5% of </a:t>
            </a:r>
            <a:r>
              <a:rPr lang="en-US" sz="2400" b="1" smtClean="0"/>
              <a:t>Zero </a:t>
            </a:r>
            <a:endParaRPr lang="en-US" sz="2400" b="1" smtClean="0"/>
          </a:p>
          <a:p>
            <a:r>
              <a:rPr lang="en-US" sz="2400" b="1" smtClean="0"/>
              <a:t>Are Displayed as Gray to Minimize Their Visual Strength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9192" y="1998077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/>
              <a:t>Normalization Factor =  5.21</a:t>
            </a:r>
          </a:p>
          <a:p>
            <a:r>
              <a:rPr lang="en-US" sz="1600" b="1" smtClean="0"/>
              <a:t>Gray Threshold =  5%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0107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1607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New in Version 2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857873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Users Can Change the Gray Threshold with a Slider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9192" y="1998077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/>
              <a:t>Normalization Factor = 5.21</a:t>
            </a:r>
          </a:p>
          <a:p>
            <a:r>
              <a:rPr lang="en-US" sz="1600" b="1" smtClean="0"/>
              <a:t>Gray Threshold = 10%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65983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1607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New in Version 2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857873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Users Can Change the Gray Threshold with a Slider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9192" y="1998077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/>
              <a:t>Normalization Factor = 5.21</a:t>
            </a:r>
          </a:p>
          <a:p>
            <a:r>
              <a:rPr lang="en-US" sz="1600" b="1" smtClean="0"/>
              <a:t>Gray Threshold = 25%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427645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1607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New in Version 2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857873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Users Can Change the Gray Threshold with a Slider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9192" y="1998077"/>
            <a:ext cx="2861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/>
              <a:t>Normalization Factor = 5.21</a:t>
            </a:r>
          </a:p>
          <a:p>
            <a:r>
              <a:rPr lang="en-US" sz="1600" b="1" smtClean="0"/>
              <a:t>Gray Threshold = 50%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073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1607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New in Version </a:t>
            </a:r>
            <a:r>
              <a:rPr lang="en-US" sz="1400" b="1" smtClean="0"/>
              <a:t>3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857873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Gray Edges Can Also Be Shown as Dashed Lines to Facilitate Visualization by Color Blind Users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9192" y="1998077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/>
              <a:t>Normalization Factor =  5.21</a:t>
            </a:r>
          </a:p>
          <a:p>
            <a:r>
              <a:rPr lang="en-US" sz="1600" b="1" smtClean="0"/>
              <a:t>Gray Threshold =  5%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41439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981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Version </a:t>
            </a:r>
            <a:r>
              <a:rPr lang="en-US" sz="1400" b="1" smtClean="0"/>
              <a:t>3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857873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Nodes Can Display the Measured and/or Simulated Expression Data as Individual Heat Maps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59192" y="1998077"/>
            <a:ext cx="5248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/>
              <a:t>Top = wild type microarray data</a:t>
            </a:r>
          </a:p>
          <a:p>
            <a:r>
              <a:rPr lang="en-US" sz="1600" b="1" smtClean="0"/>
              <a:t>Bottom = wild type model simulated </a:t>
            </a:r>
            <a:r>
              <a:rPr lang="en-US" sz="1600" b="1" smtClean="0"/>
              <a:t>data (GRNmap)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74546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981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Version </a:t>
            </a:r>
            <a:r>
              <a:rPr lang="en-US" sz="1400" b="1" smtClean="0"/>
              <a:t>3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874381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Right-clicking on a Gene Opens a New Web Page with Information Dynamically Retrieved from Source Databases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8"/>
          <p:cNvGrpSpPr>
            <a:grpSpLocks/>
          </p:cNvGrpSpPr>
          <p:nvPr/>
        </p:nvGrpSpPr>
        <p:grpSpPr bwMode="auto">
          <a:xfrm>
            <a:off x="3505200" y="3162300"/>
            <a:ext cx="2133600" cy="1295400"/>
            <a:chOff x="1524000" y="1066800"/>
            <a:chExt cx="2133600" cy="1295400"/>
          </a:xfrm>
        </p:grpSpPr>
        <p:sp>
          <p:nvSpPr>
            <p:cNvPr id="4138" name="Oval 1"/>
            <p:cNvSpPr>
              <a:spLocks noChangeArrowheads="1"/>
            </p:cNvSpPr>
            <p:nvPr/>
          </p:nvSpPr>
          <p:spPr bwMode="auto">
            <a:xfrm>
              <a:off x="1524000" y="1066800"/>
              <a:ext cx="2133600" cy="12954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1"/>
            </a:p>
          </p:txBody>
        </p:sp>
        <p:sp>
          <p:nvSpPr>
            <p:cNvPr id="4139" name="TextBox 2"/>
            <p:cNvSpPr txBox="1">
              <a:spLocks noChangeArrowheads="1"/>
            </p:cNvSpPr>
            <p:nvPr/>
          </p:nvSpPr>
          <p:spPr bwMode="auto">
            <a:xfrm>
              <a:off x="1735438" y="1406724"/>
              <a:ext cx="1710725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Open Science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/>
                <a:t>(open process)</a:t>
              </a:r>
            </a:p>
          </p:txBody>
        </p:sp>
      </p:grpSp>
      <p:grpSp>
        <p:nvGrpSpPr>
          <p:cNvPr id="4099" name="Group 4"/>
          <p:cNvGrpSpPr>
            <a:grpSpLocks/>
          </p:cNvGrpSpPr>
          <p:nvPr/>
        </p:nvGrpSpPr>
        <p:grpSpPr bwMode="auto">
          <a:xfrm>
            <a:off x="3505200" y="5257800"/>
            <a:ext cx="2133600" cy="1295400"/>
            <a:chOff x="4495800" y="4800600"/>
            <a:chExt cx="2133600" cy="1295400"/>
          </a:xfrm>
        </p:grpSpPr>
        <p:sp>
          <p:nvSpPr>
            <p:cNvPr id="4136" name="Oval 15"/>
            <p:cNvSpPr>
              <a:spLocks noChangeArrowheads="1"/>
            </p:cNvSpPr>
            <p:nvPr/>
          </p:nvSpPr>
          <p:spPr bwMode="auto">
            <a:xfrm>
              <a:off x="4495800" y="4800600"/>
              <a:ext cx="2133600" cy="12954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1"/>
            </a:p>
          </p:txBody>
        </p:sp>
        <p:sp>
          <p:nvSpPr>
            <p:cNvPr id="4137" name="TextBox 16"/>
            <p:cNvSpPr txBox="1">
              <a:spLocks noChangeArrowheads="1"/>
            </p:cNvSpPr>
            <p:nvPr/>
          </p:nvSpPr>
          <p:spPr bwMode="auto">
            <a:xfrm>
              <a:off x="5033963" y="5124450"/>
              <a:ext cx="105727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Citizen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Science</a:t>
              </a:r>
            </a:p>
          </p:txBody>
        </p:sp>
      </p:grpSp>
      <p:grpSp>
        <p:nvGrpSpPr>
          <p:cNvPr id="4100" name="Group 25"/>
          <p:cNvGrpSpPr>
            <a:grpSpLocks/>
          </p:cNvGrpSpPr>
          <p:nvPr/>
        </p:nvGrpSpPr>
        <p:grpSpPr bwMode="auto">
          <a:xfrm>
            <a:off x="2209800" y="1295400"/>
            <a:ext cx="4724400" cy="1295400"/>
            <a:chOff x="2209800" y="1295400"/>
            <a:chExt cx="4724400" cy="1295400"/>
          </a:xfrm>
        </p:grpSpPr>
        <p:grpSp>
          <p:nvGrpSpPr>
            <p:cNvPr id="4130" name="Group 3"/>
            <p:cNvGrpSpPr>
              <a:grpSpLocks/>
            </p:cNvGrpSpPr>
            <p:nvPr/>
          </p:nvGrpSpPr>
          <p:grpSpPr bwMode="auto">
            <a:xfrm>
              <a:off x="4800600" y="1295400"/>
              <a:ext cx="2133600" cy="1295400"/>
              <a:chOff x="4343400" y="2743200"/>
              <a:chExt cx="2133600" cy="1295400"/>
            </a:xfrm>
          </p:grpSpPr>
          <p:sp>
            <p:nvSpPr>
              <p:cNvPr id="4134" name="Oval 9"/>
              <p:cNvSpPr>
                <a:spLocks noChangeArrowheads="1"/>
              </p:cNvSpPr>
              <p:nvPr/>
            </p:nvSpPr>
            <p:spPr bwMode="auto">
              <a:xfrm>
                <a:off x="4343400" y="2743200"/>
                <a:ext cx="2133600" cy="129540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 b="1"/>
              </a:p>
            </p:txBody>
          </p:sp>
          <p:sp>
            <p:nvSpPr>
              <p:cNvPr id="4135" name="TextBox 10"/>
              <p:cNvSpPr txBox="1">
                <a:spLocks noChangeArrowheads="1"/>
              </p:cNvSpPr>
              <p:nvPr/>
            </p:nvSpPr>
            <p:spPr bwMode="auto">
              <a:xfrm>
                <a:off x="4894675" y="2929235"/>
                <a:ext cx="1031051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/>
                  <a:t>Open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/>
                  <a:t>Source 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/>
                  <a:t>Code</a:t>
                </a:r>
              </a:p>
            </p:txBody>
          </p:sp>
        </p:grpSp>
        <p:grpSp>
          <p:nvGrpSpPr>
            <p:cNvPr id="4131" name="Group 7"/>
            <p:cNvGrpSpPr>
              <a:grpSpLocks/>
            </p:cNvGrpSpPr>
            <p:nvPr/>
          </p:nvGrpSpPr>
          <p:grpSpPr bwMode="auto">
            <a:xfrm>
              <a:off x="2209800" y="1295400"/>
              <a:ext cx="2133600" cy="1295400"/>
              <a:chOff x="1676400" y="2743200"/>
              <a:chExt cx="2133600" cy="1295400"/>
            </a:xfrm>
          </p:grpSpPr>
          <p:sp>
            <p:nvSpPr>
              <p:cNvPr id="4132" name="Oval 5"/>
              <p:cNvSpPr>
                <a:spLocks noChangeArrowheads="1"/>
              </p:cNvSpPr>
              <p:nvPr/>
            </p:nvSpPr>
            <p:spPr bwMode="auto">
              <a:xfrm>
                <a:off x="1676400" y="2743200"/>
                <a:ext cx="2133600" cy="129540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 b="1"/>
              </a:p>
            </p:txBody>
          </p:sp>
          <p:sp>
            <p:nvSpPr>
              <p:cNvPr id="4133" name="TextBox 6"/>
              <p:cNvSpPr txBox="1">
                <a:spLocks noChangeArrowheads="1"/>
              </p:cNvSpPr>
              <p:nvPr/>
            </p:nvSpPr>
            <p:spPr bwMode="auto">
              <a:xfrm>
                <a:off x="1681053" y="3042047"/>
                <a:ext cx="2124299" cy="615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/>
                  <a:t>Open Access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/>
                  <a:t>(creative commons)</a:t>
                </a:r>
              </a:p>
            </p:txBody>
          </p:sp>
        </p:grpSp>
      </p:grpSp>
      <p:grpSp>
        <p:nvGrpSpPr>
          <p:cNvPr id="4101" name="Group 5"/>
          <p:cNvGrpSpPr>
            <a:grpSpLocks/>
          </p:cNvGrpSpPr>
          <p:nvPr/>
        </p:nvGrpSpPr>
        <p:grpSpPr bwMode="auto">
          <a:xfrm>
            <a:off x="1143000" y="4495800"/>
            <a:ext cx="2133600" cy="1295400"/>
            <a:chOff x="1676400" y="4648200"/>
            <a:chExt cx="2133600" cy="1295400"/>
          </a:xfrm>
        </p:grpSpPr>
        <p:sp>
          <p:nvSpPr>
            <p:cNvPr id="4128" name="Oval 13"/>
            <p:cNvSpPr>
              <a:spLocks noChangeArrowheads="1"/>
            </p:cNvSpPr>
            <p:nvPr/>
          </p:nvSpPr>
          <p:spPr bwMode="auto">
            <a:xfrm>
              <a:off x="1676400" y="4648200"/>
              <a:ext cx="2133600" cy="12954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1"/>
            </a:p>
          </p:txBody>
        </p:sp>
        <p:sp>
          <p:nvSpPr>
            <p:cNvPr id="4129" name="TextBox 14"/>
            <p:cNvSpPr txBox="1">
              <a:spLocks noChangeArrowheads="1"/>
            </p:cNvSpPr>
            <p:nvPr/>
          </p:nvSpPr>
          <p:spPr bwMode="auto">
            <a:xfrm>
              <a:off x="1881188" y="4972050"/>
              <a:ext cx="172402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Reproducible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Research</a:t>
              </a:r>
            </a:p>
          </p:txBody>
        </p:sp>
      </p:grpSp>
      <p:grpSp>
        <p:nvGrpSpPr>
          <p:cNvPr id="4102" name="Group 1"/>
          <p:cNvGrpSpPr>
            <a:grpSpLocks/>
          </p:cNvGrpSpPr>
          <p:nvPr/>
        </p:nvGrpSpPr>
        <p:grpSpPr bwMode="auto">
          <a:xfrm>
            <a:off x="5943600" y="4495800"/>
            <a:ext cx="2133600" cy="1295400"/>
            <a:chOff x="6858000" y="4038600"/>
            <a:chExt cx="2133600" cy="1295400"/>
          </a:xfrm>
        </p:grpSpPr>
        <p:sp>
          <p:nvSpPr>
            <p:cNvPr id="4126" name="Oval 17"/>
            <p:cNvSpPr>
              <a:spLocks noChangeArrowheads="1"/>
            </p:cNvSpPr>
            <p:nvPr/>
          </p:nvSpPr>
          <p:spPr bwMode="auto">
            <a:xfrm>
              <a:off x="6858000" y="4038600"/>
              <a:ext cx="2133600" cy="12954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1"/>
            </a:p>
          </p:txBody>
        </p:sp>
        <p:sp>
          <p:nvSpPr>
            <p:cNvPr id="4127" name="TextBox 18"/>
            <p:cNvSpPr txBox="1">
              <a:spLocks noChangeArrowheads="1"/>
            </p:cNvSpPr>
            <p:nvPr/>
          </p:nvSpPr>
          <p:spPr bwMode="auto">
            <a:xfrm>
              <a:off x="7281069" y="4362450"/>
              <a:ext cx="1287462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Research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Integrity</a:t>
              </a:r>
            </a:p>
          </p:txBody>
        </p:sp>
      </p:grpSp>
      <p:cxnSp>
        <p:nvCxnSpPr>
          <p:cNvPr id="4103" name="Straight Arrow Connector 13"/>
          <p:cNvCxnSpPr>
            <a:cxnSpLocks noChangeShapeType="1"/>
          </p:cNvCxnSpPr>
          <p:nvPr/>
        </p:nvCxnSpPr>
        <p:spPr bwMode="auto">
          <a:xfrm flipH="1">
            <a:off x="1604963" y="2209800"/>
            <a:ext cx="528637" cy="3810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4" name="Straight Arrow Connector 28"/>
          <p:cNvCxnSpPr>
            <a:cxnSpLocks noChangeShapeType="1"/>
          </p:cNvCxnSpPr>
          <p:nvPr/>
        </p:nvCxnSpPr>
        <p:spPr bwMode="auto">
          <a:xfrm flipH="1">
            <a:off x="5791200" y="5791200"/>
            <a:ext cx="609600" cy="2301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5" name="Straight Arrow Connector 31"/>
          <p:cNvCxnSpPr>
            <a:cxnSpLocks noChangeShapeType="1"/>
          </p:cNvCxnSpPr>
          <p:nvPr/>
        </p:nvCxnSpPr>
        <p:spPr bwMode="auto">
          <a:xfrm>
            <a:off x="7086600" y="2138363"/>
            <a:ext cx="457200" cy="4524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6" name="Straight Arrow Connector 33"/>
          <p:cNvCxnSpPr>
            <a:cxnSpLocks noChangeShapeType="1"/>
          </p:cNvCxnSpPr>
          <p:nvPr/>
        </p:nvCxnSpPr>
        <p:spPr bwMode="auto">
          <a:xfrm>
            <a:off x="2819400" y="5795963"/>
            <a:ext cx="533400" cy="3000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7" name="Straight Arrow Connector 34"/>
          <p:cNvCxnSpPr>
            <a:cxnSpLocks noChangeShapeType="1"/>
          </p:cNvCxnSpPr>
          <p:nvPr/>
        </p:nvCxnSpPr>
        <p:spPr bwMode="auto">
          <a:xfrm flipH="1">
            <a:off x="7848600" y="4076700"/>
            <a:ext cx="152400" cy="48895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8" name="Straight Arrow Connector 37"/>
          <p:cNvCxnSpPr>
            <a:cxnSpLocks noChangeShapeType="1"/>
          </p:cNvCxnSpPr>
          <p:nvPr/>
        </p:nvCxnSpPr>
        <p:spPr bwMode="auto">
          <a:xfrm>
            <a:off x="1219200" y="4076700"/>
            <a:ext cx="128588" cy="48895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09" name="Straight Arrow Connector 38"/>
          <p:cNvCxnSpPr>
            <a:cxnSpLocks noChangeShapeType="1"/>
          </p:cNvCxnSpPr>
          <p:nvPr/>
        </p:nvCxnSpPr>
        <p:spPr bwMode="auto">
          <a:xfrm>
            <a:off x="5638800" y="4367213"/>
            <a:ext cx="457200" cy="2809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0" name="Straight Arrow Connector 40"/>
          <p:cNvCxnSpPr>
            <a:cxnSpLocks noChangeShapeType="1"/>
          </p:cNvCxnSpPr>
          <p:nvPr/>
        </p:nvCxnSpPr>
        <p:spPr bwMode="auto">
          <a:xfrm>
            <a:off x="3662363" y="2727325"/>
            <a:ext cx="381000" cy="3571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1" name="Straight Arrow Connector 41"/>
          <p:cNvCxnSpPr>
            <a:cxnSpLocks noChangeShapeType="1"/>
          </p:cNvCxnSpPr>
          <p:nvPr/>
        </p:nvCxnSpPr>
        <p:spPr bwMode="auto">
          <a:xfrm flipV="1">
            <a:off x="5181600" y="2724150"/>
            <a:ext cx="381000" cy="40005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2" name="Straight Arrow Connector 45"/>
          <p:cNvCxnSpPr>
            <a:cxnSpLocks noChangeShapeType="1"/>
          </p:cNvCxnSpPr>
          <p:nvPr/>
        </p:nvCxnSpPr>
        <p:spPr bwMode="auto">
          <a:xfrm flipV="1">
            <a:off x="3200400" y="4400550"/>
            <a:ext cx="457200" cy="24765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3" name="Straight Arrow Connector 46"/>
          <p:cNvCxnSpPr>
            <a:cxnSpLocks noChangeShapeType="1"/>
          </p:cNvCxnSpPr>
          <p:nvPr/>
        </p:nvCxnSpPr>
        <p:spPr bwMode="auto">
          <a:xfrm>
            <a:off x="4384675" y="1976438"/>
            <a:ext cx="3810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4" name="Straight Arrow Connector 47"/>
          <p:cNvCxnSpPr>
            <a:cxnSpLocks noChangeShapeType="1"/>
          </p:cNvCxnSpPr>
          <p:nvPr/>
        </p:nvCxnSpPr>
        <p:spPr bwMode="auto">
          <a:xfrm>
            <a:off x="4575175" y="4618038"/>
            <a:ext cx="0" cy="4873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15" name="TextBox 22"/>
          <p:cNvSpPr txBox="1">
            <a:spLocks noChangeArrowheads="1"/>
          </p:cNvSpPr>
          <p:nvPr/>
        </p:nvSpPr>
        <p:spPr bwMode="auto">
          <a:xfrm>
            <a:off x="1600200" y="304800"/>
            <a:ext cx="58023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16693F"/>
                </a:solidFill>
              </a:rPr>
              <a:t>Open Science Ecosystem</a:t>
            </a:r>
          </a:p>
        </p:txBody>
      </p:sp>
      <p:sp>
        <p:nvSpPr>
          <p:cNvPr id="4124" name="Oval 3"/>
          <p:cNvSpPr>
            <a:spLocks noChangeArrowheads="1"/>
          </p:cNvSpPr>
          <p:nvPr/>
        </p:nvSpPr>
        <p:spPr bwMode="auto">
          <a:xfrm>
            <a:off x="6172200" y="2781300"/>
            <a:ext cx="2133600" cy="1295400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sp>
        <p:nvSpPr>
          <p:cNvPr id="4125" name="TextBox 4"/>
          <p:cNvSpPr txBox="1">
            <a:spLocks noChangeArrowheads="1"/>
          </p:cNvSpPr>
          <p:nvPr/>
        </p:nvSpPr>
        <p:spPr bwMode="auto">
          <a:xfrm>
            <a:off x="6569586" y="324433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Open Data</a:t>
            </a:r>
          </a:p>
        </p:txBody>
      </p:sp>
      <p:sp>
        <p:nvSpPr>
          <p:cNvPr id="4122" name="Oval 3"/>
          <p:cNvSpPr>
            <a:spLocks noChangeArrowheads="1"/>
          </p:cNvSpPr>
          <p:nvPr/>
        </p:nvSpPr>
        <p:spPr bwMode="auto">
          <a:xfrm>
            <a:off x="766763" y="2781300"/>
            <a:ext cx="2133600" cy="1295400"/>
          </a:xfrm>
          <a:prstGeom prst="ellipse">
            <a:avLst/>
          </a:prstGeom>
          <a:solidFill>
            <a:srgbClr val="16693F"/>
          </a:solidFill>
          <a:ln w="28575" algn="ctr">
            <a:solidFill>
              <a:srgbClr val="16693F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sp>
        <p:nvSpPr>
          <p:cNvPr id="4123" name="TextBox 4"/>
          <p:cNvSpPr txBox="1">
            <a:spLocks noChangeArrowheads="1"/>
          </p:cNvSpPr>
          <p:nvPr/>
        </p:nvSpPr>
        <p:spPr bwMode="auto">
          <a:xfrm>
            <a:off x="862785" y="3244334"/>
            <a:ext cx="19415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Open Pedagogy</a:t>
            </a:r>
          </a:p>
        </p:txBody>
      </p:sp>
      <p:cxnSp>
        <p:nvCxnSpPr>
          <p:cNvPr id="4117" name="Straight Arrow Connector 63"/>
          <p:cNvCxnSpPr>
            <a:cxnSpLocks noChangeShapeType="1"/>
          </p:cNvCxnSpPr>
          <p:nvPr/>
        </p:nvCxnSpPr>
        <p:spPr bwMode="auto">
          <a:xfrm>
            <a:off x="2971800" y="3636963"/>
            <a:ext cx="433388" cy="762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18" name="Straight Arrow Connector 65"/>
          <p:cNvCxnSpPr>
            <a:cxnSpLocks noChangeShapeType="1"/>
          </p:cNvCxnSpPr>
          <p:nvPr/>
        </p:nvCxnSpPr>
        <p:spPr bwMode="auto">
          <a:xfrm flipV="1">
            <a:off x="5684838" y="3636963"/>
            <a:ext cx="487362" cy="93662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19" name="TextBox 1"/>
          <p:cNvSpPr txBox="1">
            <a:spLocks noChangeArrowheads="1"/>
          </p:cNvSpPr>
          <p:nvPr/>
        </p:nvSpPr>
        <p:spPr bwMode="auto">
          <a:xfrm>
            <a:off x="0" y="6477000"/>
            <a:ext cx="29194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With thanks to John Jungck</a:t>
            </a:r>
          </a:p>
        </p:txBody>
      </p:sp>
    </p:spTree>
    <p:extLst>
      <p:ext uri="{BB962C8B-B14F-4D97-AF65-F5344CB8AC3E}">
        <p14:creationId xmlns:p14="http://schemas.microsoft.com/office/powerpoint/2010/main" val="13615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163943" y="1736867"/>
            <a:ext cx="4582094" cy="3902986"/>
            <a:chOff x="5904343" y="25173230"/>
            <a:chExt cx="4582094" cy="39029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18" name="Snip Same Side Corner Rectangle 17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9" name="Elbow Connector 8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18" idx="0"/>
                <a:endCxn id="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Elbow Connector 9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7" idx="0"/>
                <a:endCxn id="1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1" idx="1"/>
                <a:endCxn id="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8" idx="2"/>
                <a:endCxn id="1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ea typeface="Helvetica Neue" panose="02000503000000020004" pitchFamily="2" charset="0"/>
                    <a:cs typeface="Helvetica Neue" panose="02000503000000020004" pitchFamily="2" charset="0"/>
                  </a:rPr>
                  <a:t>Displays </a:t>
                </a:r>
                <a:r>
                  <a:rPr lang="en-US" sz="1400" b="1" smtClean="0">
                    <a:ea typeface="Helvetica Neue" panose="02000503000000020004" pitchFamily="2" charset="0"/>
                    <a:cs typeface="Helvetica Neue" panose="02000503000000020004" pitchFamily="2" charset="0"/>
                  </a:rPr>
                  <a:t>To</a:t>
                </a:r>
                <a:endParaRPr lang="en-US" sz="1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478446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CD978E2-361E-0343-9160-166369539D11}"/>
              </a:ext>
            </a:extLst>
          </p:cNvPr>
          <p:cNvSpPr txBox="1"/>
          <p:nvPr/>
        </p:nvSpPr>
        <p:spPr>
          <a:xfrm>
            <a:off x="3776231" y="1360992"/>
            <a:ext cx="14338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rnstate.js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2985B5-2F56-F944-8526-1D2B19971F6F}"/>
              </a:ext>
            </a:extLst>
          </p:cNvPr>
          <p:cNvSpPr txBox="1"/>
          <p:nvPr/>
        </p:nvSpPr>
        <p:spPr>
          <a:xfrm>
            <a:off x="159256" y="3277992"/>
            <a:ext cx="1916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u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pdate-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app.js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387C0-1CD7-A041-B0F0-AEE57B4F1C8A}"/>
              </a:ext>
            </a:extLst>
          </p:cNvPr>
          <p:cNvSpPr txBox="1"/>
          <p:nvPr/>
        </p:nvSpPr>
        <p:spPr>
          <a:xfrm>
            <a:off x="6815960" y="3244486"/>
            <a:ext cx="23452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etup-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handlers.js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D190C1-2327-744F-9C04-3B88695ED5B6}"/>
              </a:ext>
            </a:extLst>
          </p:cNvPr>
          <p:cNvSpPr txBox="1"/>
          <p:nvPr/>
        </p:nvSpPr>
        <p:spPr>
          <a:xfrm>
            <a:off x="2803182" y="6013664"/>
            <a:ext cx="337135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ea typeface="Helvetica Neue"/>
                <a:cs typeface="Helvetica Neue"/>
                <a:sym typeface="Helvetica Neue"/>
              </a:rPr>
              <a:t>12 files → 6 files  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67272" y="291859"/>
            <a:ext cx="874381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Version 4 of GRNsight has been refactored to a</a:t>
            </a:r>
          </a:p>
          <a:p>
            <a:r>
              <a:rPr lang="en-US" sz="2400" b="1" smtClean="0"/>
              <a:t>Model-View-Controller Paradigm</a:t>
            </a:r>
          </a:p>
        </p:txBody>
      </p:sp>
    </p:spTree>
    <p:extLst>
      <p:ext uri="{BB962C8B-B14F-4D97-AF65-F5344CB8AC3E}">
        <p14:creationId xmlns:p14="http://schemas.microsoft.com/office/powerpoint/2010/main" val="10426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301" b="1046"/>
          <a:stretch/>
        </p:blipFill>
        <p:spPr>
          <a:xfrm>
            <a:off x="0" y="1123407"/>
            <a:ext cx="9154889" cy="564858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7272" y="291859"/>
            <a:ext cx="874381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Data from a Backend PostgreSQL Expression Database </a:t>
            </a:r>
          </a:p>
          <a:p>
            <a:r>
              <a:rPr lang="en-US" sz="2400" b="1" smtClean="0"/>
              <a:t>Can Now Be Used to Color Nodes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1244981" y="3226526"/>
            <a:ext cx="1384663" cy="244275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7272" y="6512314"/>
            <a:ext cx="2024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New in Version </a:t>
            </a:r>
            <a:r>
              <a:rPr lang="en-US" sz="1400" b="1" smtClean="0"/>
              <a:t>4 beta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10876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5028878"/>
            <a:ext cx="6229450" cy="1643057"/>
            <a:chOff x="1631849" y="2828435"/>
            <a:chExt cx="6229450" cy="1643057"/>
          </a:xfrm>
        </p:grpSpPr>
        <p:sp>
          <p:nvSpPr>
            <p:cNvPr id="4" name="TextBox 3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ea typeface="Helvetica Neue" panose="02000503000000020004" pitchFamily="2" charset="0"/>
                  <a:cs typeface="Helvetica Neue" panose="02000503000000020004" pitchFamily="2" charset="0"/>
                </a:rPr>
                <a:t>http://</a:t>
              </a:r>
              <a:r>
                <a:rPr lang="en-US" sz="2400" b="1" dirty="0" err="1">
                  <a:solidFill>
                    <a:schemeClr val="tx2"/>
                  </a:solidFill>
                  <a:ea typeface="Helvetica Neue" panose="02000503000000020004" pitchFamily="2" charset="0"/>
                  <a:cs typeface="Helvetica Neue" panose="02000503000000020004" pitchFamily="2" charset="0"/>
                </a:rPr>
                <a:t>dondi.github.io</a:t>
              </a:r>
              <a:r>
                <a:rPr lang="en-US" sz="2400" b="1" dirty="0">
                  <a:solidFill>
                    <a:schemeClr val="tx2"/>
                  </a:solidFill>
                  <a:ea typeface="Helvetica Neue" panose="02000503000000020004" pitchFamily="2" charset="0"/>
                  <a:cs typeface="Helvetica Neue" panose="02000503000000020004" pitchFamily="2" charset="0"/>
                </a:rPr>
                <a:t>/GRNsight/</a:t>
              </a:r>
            </a:p>
            <a:p>
              <a:endParaRPr lang="en-US" dirty="0"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ea typeface="Helvetica Neue" panose="02000503000000020004" pitchFamily="2" charset="0"/>
                  <a:cs typeface="Helvetica Neue" panose="02000503000000020004" pitchFamily="2" charset="0"/>
                </a:rPr>
                <a:t>https://</a:t>
              </a:r>
              <a:r>
                <a:rPr lang="en-US" sz="2400" b="1" dirty="0" err="1">
                  <a:solidFill>
                    <a:schemeClr val="tx2"/>
                  </a:solidFill>
                  <a:ea typeface="Helvetica Neue" panose="02000503000000020004" pitchFamily="2" charset="0"/>
                  <a:cs typeface="Helvetica Neue" panose="02000503000000020004" pitchFamily="2" charset="0"/>
                </a:rPr>
                <a:t>github.com</a:t>
              </a:r>
              <a:r>
                <a:rPr lang="en-US" sz="2400" b="1" dirty="0">
                  <a:solidFill>
                    <a:schemeClr val="tx2"/>
                  </a:solidFill>
                  <a:ea typeface="Helvetica Neue" panose="02000503000000020004" pitchFamily="2" charset="0"/>
                  <a:cs typeface="Helvetica Neue" panose="02000503000000020004" pitchFamily="2" charset="0"/>
                </a:rPr>
                <a:t>/</a:t>
              </a:r>
              <a:r>
                <a:rPr lang="en-US" sz="2400" b="1" dirty="0" err="1">
                  <a:solidFill>
                    <a:schemeClr val="tx2"/>
                  </a:solidFill>
                  <a:ea typeface="Helvetica Neue" panose="02000503000000020004" pitchFamily="2" charset="0"/>
                  <a:cs typeface="Helvetica Neue" panose="02000503000000020004" pitchFamily="2" charset="0"/>
                </a:rPr>
                <a:t>dondi</a:t>
              </a:r>
              <a:r>
                <a:rPr lang="en-US" sz="2400" b="1" dirty="0">
                  <a:solidFill>
                    <a:schemeClr val="tx2"/>
                  </a:solidFill>
                  <a:ea typeface="Helvetica Neue" panose="02000503000000020004" pitchFamily="2" charset="0"/>
                  <a:cs typeface="Helvetica Neue" panose="02000503000000020004" pitchFamily="2" charset="0"/>
                </a:rPr>
                <a:t>/GRNsight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457200" y="384538"/>
            <a:ext cx="8569842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Acknowledgments</a:t>
            </a:r>
            <a:endParaRPr lang="en-US" sz="3200" b="1"/>
          </a:p>
        </p:txBody>
      </p:sp>
      <p:sp>
        <p:nvSpPr>
          <p:cNvPr id="9" name="TextBox 8"/>
          <p:cNvSpPr txBox="1"/>
          <p:nvPr/>
        </p:nvSpPr>
        <p:spPr>
          <a:xfrm>
            <a:off x="457199" y="1052591"/>
            <a:ext cx="7174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John </a:t>
            </a:r>
            <a:r>
              <a:rPr lang="en-US" b="1"/>
              <a:t>David N</a:t>
            </a:r>
            <a:r>
              <a:rPr lang="en-US" b="1"/>
              <a:t>. </a:t>
            </a:r>
            <a:r>
              <a:rPr lang="en-US" b="1" smtClean="0"/>
              <a:t>Dionisio</a:t>
            </a:r>
          </a:p>
          <a:p>
            <a:r>
              <a:rPr lang="en-US" b="1" smtClean="0"/>
              <a:t>Mihir Samdarshi</a:t>
            </a:r>
          </a:p>
          <a:p>
            <a:r>
              <a:rPr lang="en-US" b="1" smtClean="0"/>
              <a:t>Nicole </a:t>
            </a:r>
            <a:r>
              <a:rPr lang="en-US" b="1"/>
              <a:t>A</a:t>
            </a:r>
            <a:r>
              <a:rPr lang="en-US" b="1"/>
              <a:t>. </a:t>
            </a:r>
            <a:r>
              <a:rPr lang="en-US" b="1" smtClean="0"/>
              <a:t>Anguiano</a:t>
            </a:r>
            <a:endParaRPr lang="en-GB" b="1"/>
          </a:p>
          <a:p>
            <a:r>
              <a:rPr lang="en-GB" b="1" smtClean="0"/>
              <a:t>Anindita Varshneya</a:t>
            </a:r>
          </a:p>
          <a:p>
            <a:r>
              <a:rPr lang="en-GB" b="1" smtClean="0"/>
              <a:t>Eileen </a:t>
            </a:r>
            <a:r>
              <a:rPr lang="en-GB" b="1"/>
              <a:t>J</a:t>
            </a:r>
            <a:r>
              <a:rPr lang="en-GB" b="1"/>
              <a:t>. </a:t>
            </a:r>
            <a:r>
              <a:rPr lang="en-GB" b="1" smtClean="0"/>
              <a:t>Choe</a:t>
            </a:r>
          </a:p>
          <a:p>
            <a:r>
              <a:rPr lang="en-GB" b="1" smtClean="0"/>
              <a:t>Yeon-Soo Shin</a:t>
            </a:r>
          </a:p>
          <a:p>
            <a:r>
              <a:rPr lang="en-GB" b="1" smtClean="0"/>
              <a:t>Alexia </a:t>
            </a:r>
            <a:r>
              <a:rPr lang="en-GB" b="1"/>
              <a:t>M</a:t>
            </a:r>
            <a:r>
              <a:rPr lang="en-GB" b="1"/>
              <a:t>. </a:t>
            </a:r>
            <a:r>
              <a:rPr lang="en-GB" b="1" smtClean="0"/>
              <a:t>Filler</a:t>
            </a:r>
          </a:p>
          <a:p>
            <a:r>
              <a:rPr lang="en-GB" b="1" smtClean="0"/>
              <a:t>John </a:t>
            </a:r>
            <a:r>
              <a:rPr lang="en-GB" b="1"/>
              <a:t>L</a:t>
            </a:r>
            <a:r>
              <a:rPr lang="en-GB" b="1"/>
              <a:t>. </a:t>
            </a:r>
            <a:r>
              <a:rPr lang="en-GB" b="1" smtClean="0"/>
              <a:t>Lopez</a:t>
            </a:r>
          </a:p>
          <a:p>
            <a:r>
              <a:rPr lang="en-GB" b="1" smtClean="0"/>
              <a:t>Edward </a:t>
            </a:r>
            <a:r>
              <a:rPr lang="en-GB" b="1"/>
              <a:t>B</a:t>
            </a:r>
            <a:r>
              <a:rPr lang="en-GB" b="1"/>
              <a:t>. </a:t>
            </a:r>
            <a:r>
              <a:rPr lang="en-GB" b="1" smtClean="0"/>
              <a:t>Bachoura</a:t>
            </a:r>
          </a:p>
          <a:p>
            <a:r>
              <a:rPr lang="en-GB" b="1" smtClean="0"/>
              <a:t>Justin </a:t>
            </a:r>
            <a:r>
              <a:rPr lang="en-GB" b="1"/>
              <a:t>Kyle T</a:t>
            </a:r>
            <a:r>
              <a:rPr lang="en-GB" b="1"/>
              <a:t>. </a:t>
            </a:r>
            <a:r>
              <a:rPr lang="en-GB" b="1" smtClean="0"/>
              <a:t>Torres</a:t>
            </a:r>
          </a:p>
          <a:p>
            <a:r>
              <a:rPr lang="en-GB" b="1" smtClean="0"/>
              <a:t>Kevin </a:t>
            </a:r>
            <a:r>
              <a:rPr lang="en-GB" b="1"/>
              <a:t>B</a:t>
            </a:r>
            <a:r>
              <a:rPr lang="en-GB" b="1"/>
              <a:t>. </a:t>
            </a:r>
            <a:r>
              <a:rPr lang="en-GB" b="1" smtClean="0"/>
              <a:t>Patterson</a:t>
            </a:r>
          </a:p>
          <a:p>
            <a:r>
              <a:rPr lang="en-GB" b="1" smtClean="0"/>
              <a:t>Ona </a:t>
            </a:r>
            <a:r>
              <a:rPr lang="en-GB" b="1"/>
              <a:t>O</a:t>
            </a:r>
            <a:r>
              <a:rPr lang="en-GB" b="1"/>
              <a:t>. </a:t>
            </a:r>
            <a:r>
              <a:rPr lang="en-GB" b="1" smtClean="0"/>
              <a:t>Igbinedion</a:t>
            </a:r>
          </a:p>
          <a:p>
            <a:r>
              <a:rPr lang="en-GB" b="1" smtClean="0"/>
              <a:t>BIOL 367: Biological Databases, Fall 2017 and Fall 2019</a:t>
            </a:r>
            <a:endParaRPr lang="en-US" b="1"/>
          </a:p>
        </p:txBody>
      </p:sp>
      <p:sp>
        <p:nvSpPr>
          <p:cNvPr id="11" name="Rectangle 10"/>
          <p:cNvSpPr/>
          <p:nvPr/>
        </p:nvSpPr>
        <p:spPr>
          <a:xfrm>
            <a:off x="3807139" y="1608155"/>
            <a:ext cx="4785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smtClean="0"/>
              <a:t>LMU Kadner-Pitts </a:t>
            </a:r>
            <a:r>
              <a:rPr lang="en-US" b="1"/>
              <a:t>Research </a:t>
            </a:r>
            <a:r>
              <a:rPr lang="en-US" b="1" smtClean="0"/>
              <a:t>Grant</a:t>
            </a:r>
          </a:p>
          <a:p>
            <a:pPr algn="r"/>
            <a:r>
              <a:rPr lang="en-US" b="1" smtClean="0"/>
              <a:t>LMU </a:t>
            </a:r>
            <a:r>
              <a:rPr lang="en-US" b="1"/>
              <a:t>Honors </a:t>
            </a:r>
            <a:r>
              <a:rPr lang="en-US" b="1" smtClean="0"/>
              <a:t>Program</a:t>
            </a:r>
          </a:p>
          <a:p>
            <a:pPr algn="r"/>
            <a:r>
              <a:rPr lang="en-US" b="1" smtClean="0"/>
              <a:t>LMU </a:t>
            </a:r>
            <a:r>
              <a:rPr lang="en-US" b="1"/>
              <a:t>Rains Research Assistant Program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729212" y="3213759"/>
            <a:ext cx="4863279" cy="584775"/>
            <a:chOff x="3747318" y="3068906"/>
            <a:chExt cx="4863279" cy="584775"/>
          </a:xfrm>
        </p:grpSpPr>
        <p:sp>
          <p:nvSpPr>
            <p:cNvPr id="14" name="Rounded Rectangle 13"/>
            <p:cNvSpPr/>
            <p:nvPr/>
          </p:nvSpPr>
          <p:spPr>
            <a:xfrm>
              <a:off x="3747318" y="3068906"/>
              <a:ext cx="4845173" cy="584775"/>
            </a:xfrm>
            <a:prstGeom prst="roundRect">
              <a:avLst/>
            </a:prstGeom>
            <a:solidFill>
              <a:srgbClr val="16693F"/>
            </a:solidFill>
            <a:ln>
              <a:solidFill>
                <a:srgbClr val="1669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5424" y="3068906"/>
              <a:ext cx="48451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smtClean="0">
                  <a:solidFill>
                    <a:schemeClr val="bg1"/>
                  </a:solidFill>
                </a:rPr>
                <a:t>Visit us at Poster P5-06!</a:t>
              </a:r>
              <a:endParaRPr lang="en-US" sz="3200" b="1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04" y="472587"/>
            <a:ext cx="2431987" cy="10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222690" y="1371002"/>
            <a:ext cx="2786477" cy="934104"/>
            <a:chOff x="3063195" y="1371002"/>
            <a:chExt cx="2786477" cy="934104"/>
          </a:xfrm>
        </p:grpSpPr>
        <p:sp>
          <p:nvSpPr>
            <p:cNvPr id="14361" name="Rounded Rectangle 1"/>
            <p:cNvSpPr>
              <a:spLocks noChangeArrowheads="1"/>
            </p:cNvSpPr>
            <p:nvPr/>
          </p:nvSpPr>
          <p:spPr bwMode="auto">
            <a:xfrm>
              <a:off x="3201526" y="1381487"/>
              <a:ext cx="2509815" cy="923619"/>
            </a:xfrm>
            <a:prstGeom prst="roundRect">
              <a:avLst>
                <a:gd name="adj" fmla="val 16667"/>
              </a:avLst>
            </a:prstGeom>
            <a:solidFill>
              <a:srgbClr val="16693F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62" name="TextBox 2"/>
            <p:cNvSpPr txBox="1">
              <a:spLocks noChangeArrowheads="1"/>
            </p:cNvSpPr>
            <p:nvPr/>
          </p:nvSpPr>
          <p:spPr bwMode="auto">
            <a:xfrm>
              <a:off x="3063195" y="1371002"/>
              <a:ext cx="278647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smtClean="0">
                  <a:solidFill>
                    <a:schemeClr val="bg1"/>
                  </a:solidFill>
                </a:rPr>
                <a:t>Cold shock microarray data from wt and TF deletion strains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 bwMode="auto">
          <a:xfrm>
            <a:off x="6182623" y="1842990"/>
            <a:ext cx="1130300" cy="685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>
            <a:off x="7472418" y="3781652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42149" y="369270"/>
            <a:ext cx="809568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srgbClr val="16693F"/>
                </a:solidFill>
              </a:rPr>
              <a:t>GRNsight Is Developed and Used by Undergraduates in Courses and an Interdisciplinary Research Team</a:t>
            </a:r>
            <a:endParaRPr lang="en-US" altLang="en-US" i="1" dirty="0">
              <a:solidFill>
                <a:srgbClr val="16693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17511" y="2722333"/>
            <a:ext cx="2509815" cy="923619"/>
            <a:chOff x="6194471" y="2800422"/>
            <a:chExt cx="2509815" cy="923619"/>
          </a:xfrm>
        </p:grpSpPr>
        <p:sp>
          <p:nvSpPr>
            <p:cNvPr id="23" name="Rounded Rectangle 1"/>
            <p:cNvSpPr>
              <a:spLocks noChangeArrowheads="1"/>
            </p:cNvSpPr>
            <p:nvPr/>
          </p:nvSpPr>
          <p:spPr bwMode="auto">
            <a:xfrm>
              <a:off x="6194471" y="2800422"/>
              <a:ext cx="2509815" cy="923619"/>
            </a:xfrm>
            <a:prstGeom prst="roundRect">
              <a:avLst>
                <a:gd name="adj" fmla="val 16667"/>
              </a:avLst>
            </a:prstGeom>
            <a:solidFill>
              <a:srgbClr val="16693F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60" name="TextBox 5"/>
            <p:cNvSpPr txBox="1">
              <a:spLocks noChangeArrowheads="1"/>
            </p:cNvSpPr>
            <p:nvPr/>
          </p:nvSpPr>
          <p:spPr bwMode="auto">
            <a:xfrm>
              <a:off x="6297647" y="2800566"/>
              <a:ext cx="230346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smtClean="0">
                  <a:solidFill>
                    <a:schemeClr val="bg1"/>
                  </a:solidFill>
                </a:rPr>
                <a:t>Normalization, statistical analysis, clustering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17511" y="4545708"/>
            <a:ext cx="2509815" cy="923619"/>
            <a:chOff x="6217511" y="4545708"/>
            <a:chExt cx="2509815" cy="923619"/>
          </a:xfrm>
        </p:grpSpPr>
        <p:sp>
          <p:nvSpPr>
            <p:cNvPr id="26" name="Rounded Rectangle 1"/>
            <p:cNvSpPr>
              <a:spLocks noChangeArrowheads="1"/>
            </p:cNvSpPr>
            <p:nvPr/>
          </p:nvSpPr>
          <p:spPr bwMode="auto">
            <a:xfrm>
              <a:off x="6217511" y="4545708"/>
              <a:ext cx="2509815" cy="923619"/>
            </a:xfrm>
            <a:prstGeom prst="roundRect">
              <a:avLst>
                <a:gd name="adj" fmla="val 22423"/>
              </a:avLst>
            </a:prstGeom>
            <a:solidFill>
              <a:srgbClr val="16693F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TextBox 5"/>
            <p:cNvSpPr txBox="1">
              <a:spLocks noChangeArrowheads="1"/>
            </p:cNvSpPr>
            <p:nvPr/>
          </p:nvSpPr>
          <p:spPr bwMode="auto">
            <a:xfrm>
              <a:off x="6269099" y="4545852"/>
              <a:ext cx="240663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smtClean="0">
                  <a:solidFill>
                    <a:schemeClr val="bg1"/>
                  </a:solidFill>
                </a:rPr>
                <a:t>Derivation of gene regulatory networks from YEASTRACT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61021" y="5796803"/>
            <a:ext cx="2509815" cy="923619"/>
            <a:chOff x="3313295" y="5796803"/>
            <a:chExt cx="2509815" cy="923619"/>
          </a:xfrm>
        </p:grpSpPr>
        <p:sp>
          <p:nvSpPr>
            <p:cNvPr id="28" name="Rounded Rectangle 1"/>
            <p:cNvSpPr>
              <a:spLocks noChangeArrowheads="1"/>
            </p:cNvSpPr>
            <p:nvPr/>
          </p:nvSpPr>
          <p:spPr bwMode="auto">
            <a:xfrm>
              <a:off x="3313295" y="5796803"/>
              <a:ext cx="2509815" cy="923619"/>
            </a:xfrm>
            <a:prstGeom prst="roundRect">
              <a:avLst>
                <a:gd name="adj" fmla="val 16667"/>
              </a:avLst>
            </a:prstGeom>
            <a:solidFill>
              <a:srgbClr val="16693F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" name="TextBox 5"/>
            <p:cNvSpPr txBox="1">
              <a:spLocks noChangeArrowheads="1"/>
            </p:cNvSpPr>
            <p:nvPr/>
          </p:nvSpPr>
          <p:spPr bwMode="auto">
            <a:xfrm>
              <a:off x="3313295" y="5796947"/>
              <a:ext cx="250981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smtClean="0">
                  <a:solidFill>
                    <a:schemeClr val="bg1"/>
                  </a:solidFill>
                </a:rPr>
                <a:t>Dynamical systems modeling using GRNmap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9706" y="4545708"/>
            <a:ext cx="2509815" cy="923619"/>
            <a:chOff x="534387" y="4504947"/>
            <a:chExt cx="2509815" cy="923619"/>
          </a:xfrm>
        </p:grpSpPr>
        <p:sp>
          <p:nvSpPr>
            <p:cNvPr id="31" name="Rounded Rectangle 1"/>
            <p:cNvSpPr>
              <a:spLocks noChangeArrowheads="1"/>
            </p:cNvSpPr>
            <p:nvPr/>
          </p:nvSpPr>
          <p:spPr bwMode="auto">
            <a:xfrm>
              <a:off x="534387" y="4504947"/>
              <a:ext cx="2509815" cy="923619"/>
            </a:xfrm>
            <a:prstGeom prst="roundRect">
              <a:avLst>
                <a:gd name="adj" fmla="val 16667"/>
              </a:avLst>
            </a:prstGeom>
            <a:solidFill>
              <a:srgbClr val="16693F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" name="TextBox 5"/>
            <p:cNvSpPr txBox="1">
              <a:spLocks noChangeArrowheads="1"/>
            </p:cNvSpPr>
            <p:nvPr/>
          </p:nvSpPr>
          <p:spPr bwMode="auto">
            <a:xfrm>
              <a:off x="637563" y="4505091"/>
              <a:ext cx="230346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smtClean="0">
                  <a:solidFill>
                    <a:schemeClr val="bg1"/>
                  </a:solidFill>
                </a:rPr>
                <a:t>Visualization of  modeling results using GRNsight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9706" y="2722333"/>
            <a:ext cx="2509815" cy="923619"/>
            <a:chOff x="545024" y="2899435"/>
            <a:chExt cx="2509815" cy="923619"/>
          </a:xfrm>
        </p:grpSpPr>
        <p:sp>
          <p:nvSpPr>
            <p:cNvPr id="36" name="Rounded Rectangle 1"/>
            <p:cNvSpPr>
              <a:spLocks noChangeArrowheads="1"/>
            </p:cNvSpPr>
            <p:nvPr/>
          </p:nvSpPr>
          <p:spPr bwMode="auto">
            <a:xfrm>
              <a:off x="545024" y="2899435"/>
              <a:ext cx="2509815" cy="923619"/>
            </a:xfrm>
            <a:prstGeom prst="roundRect">
              <a:avLst>
                <a:gd name="adj" fmla="val 16667"/>
              </a:avLst>
            </a:prstGeom>
            <a:solidFill>
              <a:srgbClr val="16693F"/>
            </a:solidFill>
            <a:ln>
              <a:noFill/>
            </a:ln>
            <a:extLst/>
          </p:spPr>
          <p:txBody>
            <a:bodyPr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" name="TextBox 5"/>
            <p:cNvSpPr txBox="1">
              <a:spLocks noChangeArrowheads="1"/>
            </p:cNvSpPr>
            <p:nvPr/>
          </p:nvSpPr>
          <p:spPr bwMode="auto">
            <a:xfrm>
              <a:off x="648200" y="2899579"/>
              <a:ext cx="230346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smtClean="0">
                  <a:solidFill>
                    <a:schemeClr val="bg1"/>
                  </a:solidFill>
                </a:rPr>
                <a:t>Interpretation,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smtClean="0">
                  <a:solidFill>
                    <a:schemeClr val="bg1"/>
                  </a:solidFill>
                </a:rPr>
                <a:t>new questions, new experiments</a:t>
              </a:r>
              <a:endParaRPr lang="en-US" altLang="en-US" sz="1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 bwMode="auto">
          <a:xfrm flipV="1">
            <a:off x="1794613" y="3781652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 bwMode="auto">
          <a:xfrm flipH="1">
            <a:off x="6182623" y="5621097"/>
            <a:ext cx="1130300" cy="685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 bwMode="auto">
          <a:xfrm flipV="1">
            <a:off x="1954108" y="1842990"/>
            <a:ext cx="1130300" cy="685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2" descr="figure01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249" y="4305930"/>
            <a:ext cx="1978203" cy="148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 descr="ColdShockArrays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4" t="26373" r="23117" b="44420"/>
          <a:stretch/>
        </p:blipFill>
        <p:spPr bwMode="auto">
          <a:xfrm>
            <a:off x="3795833" y="2323753"/>
            <a:ext cx="1598948" cy="127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2"/>
          <p:cNvPicPr/>
          <p:nvPr/>
        </p:nvPicPr>
        <p:blipFill rotWithShape="1">
          <a:blip r:embed="rId4"/>
          <a:srcRect l="2236" t="13149" r="4919" b="13625"/>
          <a:stretch/>
        </p:blipFill>
        <p:spPr>
          <a:xfrm>
            <a:off x="7202082" y="1222149"/>
            <a:ext cx="1858009" cy="1099053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 bwMode="auto">
          <a:xfrm flipH="1" flipV="1">
            <a:off x="1954108" y="5621097"/>
            <a:ext cx="1130300" cy="685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754379" y="1435748"/>
            <a:ext cx="1480410" cy="789758"/>
            <a:chOff x="-914930" y="1531444"/>
            <a:chExt cx="2310796" cy="1232746"/>
          </a:xfrm>
        </p:grpSpPr>
        <p:pic>
          <p:nvPicPr>
            <p:cNvPr id="55" name="Picture 8" descr="C:\Users\GRNmap\Desktop\wt_dnrg1_dphd1_20150922\wt_15deg_20150926.JP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1" t="58155" r="18423" b="29318"/>
            <a:stretch/>
          </p:blipFill>
          <p:spPr bwMode="auto">
            <a:xfrm>
              <a:off x="-912362" y="1531444"/>
              <a:ext cx="2305659" cy="581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6" descr="C:\Users\GRNmap\Desktop\wt_dash1_dgcr2_20160120\dash1_15deg_day5_20160124.JP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4" t="6155" r="65086" b="1380"/>
            <a:stretch/>
          </p:blipFill>
          <p:spPr bwMode="auto">
            <a:xfrm rot="5400000">
              <a:off x="-48683" y="1319642"/>
              <a:ext cx="578301" cy="2310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3297" y="1871325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>
                <a:latin typeface="Symbol" panose="05050102010706020507" pitchFamily="18" charset="2"/>
              </a:rPr>
              <a:t>D</a:t>
            </a:r>
            <a:r>
              <a:rPr lang="en-US" sz="1400" b="1" i="1" smtClean="0"/>
              <a:t>ash1</a:t>
            </a:r>
            <a:r>
              <a:rPr lang="en-US" sz="1400" b="1" smtClean="0"/>
              <a:t> </a:t>
            </a:r>
            <a:endParaRPr lang="en-US" sz="1400" b="1"/>
          </a:p>
        </p:txBody>
      </p:sp>
      <p:sp>
        <p:nvSpPr>
          <p:cNvPr id="14" name="Rectangle 13"/>
          <p:cNvSpPr/>
          <p:nvPr/>
        </p:nvSpPr>
        <p:spPr>
          <a:xfrm>
            <a:off x="2159339" y="1641033"/>
            <a:ext cx="641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/>
              <a:t>15°C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8823" y="147090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wt</a:t>
            </a:r>
            <a:endParaRPr lang="en-US" sz="1400" b="1"/>
          </a:p>
        </p:txBody>
      </p:sp>
      <p:grpSp>
        <p:nvGrpSpPr>
          <p:cNvPr id="37" name="Group 36"/>
          <p:cNvGrpSpPr/>
          <p:nvPr/>
        </p:nvGrpSpPr>
        <p:grpSpPr>
          <a:xfrm>
            <a:off x="342148" y="5736566"/>
            <a:ext cx="1611841" cy="879894"/>
            <a:chOff x="3096883" y="3252158"/>
            <a:chExt cx="5357004" cy="292435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7"/>
            <a:srcRect l="33867" t="47104" r="7548" b="5013"/>
            <a:stretch/>
          </p:blipFill>
          <p:spPr>
            <a:xfrm>
              <a:off x="3096883" y="3252158"/>
              <a:ext cx="5357004" cy="2924355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3098208" y="5503652"/>
              <a:ext cx="181155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23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908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err="1" smtClean="0"/>
              <a:t>GRNmap</a:t>
            </a:r>
            <a:r>
              <a:rPr lang="en-US" sz="2800" b="1" dirty="0" smtClean="0"/>
              <a:t>: Gene Regulatory Network Modeling and Parameter Estimation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629603"/>
            <a:ext cx="5189415" cy="9978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smtClean="0"/>
              <a:t>Weight </a:t>
            </a:r>
            <a:r>
              <a:rPr lang="en-US" sz="1800" b="1" dirty="0" smtClean="0"/>
              <a:t>parameter, </a:t>
            </a:r>
            <a:r>
              <a:rPr lang="en-US" sz="1800" b="1" i="1" dirty="0" smtClean="0">
                <a:latin typeface="Times New Roman"/>
                <a:cs typeface="Times New Roman"/>
              </a:rPr>
              <a:t>w</a:t>
            </a:r>
            <a:r>
              <a:rPr lang="en-US" sz="1800" b="1" dirty="0" smtClean="0"/>
              <a:t>, gives the direction (activation or repression) and magnitude of regulatory relationship.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8149" y="10179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pic>
        <p:nvPicPr>
          <p:cNvPr id="8" name="Picture 2" descr="figure01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215" y="1084246"/>
            <a:ext cx="3650008" cy="273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04800" y="1486296"/>
          <a:ext cx="4800600" cy="1188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4" imgW="2870200" imgH="711200" progId="Equation.3">
                  <p:embed/>
                </p:oleObj>
              </mc:Choice>
              <mc:Fallback>
                <p:oleObj name="Equation" r:id="rId4" imgW="2870200" imgH="7112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86296"/>
                        <a:ext cx="4800600" cy="1188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 descr="https://static-content.springer.com/image/art%3A10.1007%2Fs11538-015-0092-6/MediaObjects/11538_2015_92_Fig1_HTML.g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70867"/>
            <a:ext cx="3346116" cy="31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hape 1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9080" y="3735511"/>
            <a:ext cx="3923418" cy="2816953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TextBox 9"/>
          <p:cNvSpPr txBox="1"/>
          <p:nvPr/>
        </p:nvSpPr>
        <p:spPr>
          <a:xfrm>
            <a:off x="4255118" y="6574935"/>
            <a:ext cx="4881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Dahlquist et al. (2015) </a:t>
            </a:r>
            <a:r>
              <a:rPr lang="en-US" sz="1200" b="1" i="1" smtClean="0"/>
              <a:t>Bulletin of Mathematical Biology</a:t>
            </a:r>
            <a:r>
              <a:rPr lang="en-US" sz="1200" b="1" smtClean="0"/>
              <a:t> 77: 1457.</a:t>
            </a: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33282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7272" y="291859"/>
            <a:ext cx="857873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GRNsight Rapidly Generates GRN Graphs Using </a:t>
            </a:r>
          </a:p>
          <a:p>
            <a:r>
              <a:rPr lang="en-US" sz="2400" b="1" smtClean="0"/>
              <a:t>Our Customizations to the Open Source D3 Library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7272" y="6512314"/>
            <a:ext cx="691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Dahlquist et al. (2016) </a:t>
            </a:r>
            <a:r>
              <a:rPr lang="en-US" sz="1400" b="1" i="1" smtClean="0"/>
              <a:t>PeerJ Computer Science</a:t>
            </a:r>
            <a:r>
              <a:rPr lang="en-US" sz="1400" b="1" smtClean="0"/>
              <a:t>; Version 1 available March 2014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278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67272" y="291859"/>
            <a:ext cx="857873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Besides the Force Graph Layout,</a:t>
            </a:r>
          </a:p>
          <a:p>
            <a:r>
              <a:rPr lang="en-US" sz="2400" b="1" smtClean="0"/>
              <a:t>Users Can Rearrange the Nodes by Hand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7272" y="6512314"/>
            <a:ext cx="4182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Dahlquist et al. (2016) </a:t>
            </a:r>
            <a:r>
              <a:rPr lang="en-US" sz="1400" b="1" i="1" smtClean="0"/>
              <a:t>PeerJ Computer Science</a:t>
            </a:r>
            <a:endParaRPr lang="en-US" sz="1400" b="1" i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1607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New in Version 3</a:t>
            </a:r>
            <a:endParaRPr lang="en-US" sz="1400" b="1" i="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857873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Or Choose the Convenient Block Layout Option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685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2811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New color scheme in Version 3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857873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When Model Results are Loaded, Edge Weight Values </a:t>
            </a:r>
          </a:p>
          <a:p>
            <a:r>
              <a:rPr lang="en-US" sz="2400" b="1" smtClean="0"/>
              <a:t>Are Indicated by Color, Thickness, and End Marker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7272" y="6512314"/>
            <a:ext cx="1607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/>
              <a:t>New in Version 2</a:t>
            </a:r>
            <a:endParaRPr lang="en-US" sz="1400" b="1" i="1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7272" y="291859"/>
            <a:ext cx="8578735" cy="990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mtClean="0"/>
              <a:t>Numerical Weight Values Can Be Displayed on the Graph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781"/>
          <a:stretch/>
        </p:blipFill>
        <p:spPr>
          <a:xfrm>
            <a:off x="0" y="1155939"/>
            <a:ext cx="9144000" cy="53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3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8">
      <a:dk1>
        <a:srgbClr val="000000"/>
      </a:dk1>
      <a:lt1>
        <a:srgbClr val="FFFFFF"/>
      </a:lt1>
      <a:dk2>
        <a:srgbClr val="16693F"/>
      </a:dk2>
      <a:lt2>
        <a:srgbClr val="FFFFFF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3826</TotalTime>
  <Words>623</Words>
  <Application>Microsoft Office PowerPoint</Application>
  <PresentationFormat>On-screen Show (4:3)</PresentationFormat>
  <Paragraphs>124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Helvetica Neue</vt:lpstr>
      <vt:lpstr>Symbol</vt:lpstr>
      <vt:lpstr>Times New Roman</vt:lpstr>
      <vt:lpstr>Clarity</vt:lpstr>
      <vt:lpstr>Equation</vt:lpstr>
      <vt:lpstr>New features for GRNsight:  a web application for visualizing models of small- to medium-scale  gene regulatory networks</vt:lpstr>
      <vt:lpstr>PowerPoint Presentation</vt:lpstr>
      <vt:lpstr>PowerPoint Presentation</vt:lpstr>
      <vt:lpstr>GRNmap: Gene Regulatory Network Modeling and 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GRNsight</dc:title>
  <dc:creator>LMU</dc:creator>
  <cp:lastModifiedBy>Dahlquist, Kam D.</cp:lastModifiedBy>
  <cp:revision>524</cp:revision>
  <cp:lastPrinted>2018-12-07T00:35:24Z</cp:lastPrinted>
  <dcterms:created xsi:type="dcterms:W3CDTF">2014-03-18T20:45:52Z</dcterms:created>
  <dcterms:modified xsi:type="dcterms:W3CDTF">2020-07-06T06:18:32Z</dcterms:modified>
</cp:coreProperties>
</file>